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6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800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tr-TR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tr-TR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tr-TR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A2F0292D-1797-49A5-8D2D-8D50C72EF3CC}" type="datetimeFigureOut">
              <a:rPr lang="en-US" smtClean="0"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xilinx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CENG 232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Xilinx Installation</a:t>
            </a:r>
          </a:p>
          <a:p>
            <a:r>
              <a:rPr lang="en-US" dirty="0" smtClean="0"/>
              <a:t>And </a:t>
            </a:r>
          </a:p>
          <a:p>
            <a:r>
              <a:rPr lang="en-US" dirty="0" smtClean="0"/>
              <a:t>Basic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279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3-20 at 18.5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1987624"/>
            <a:ext cx="6538795" cy="43151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95689" y="3464053"/>
            <a:ext cx="907184" cy="3793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98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3-21 at 08.47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929972"/>
            <a:ext cx="7007318" cy="427172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38104" y="2507314"/>
            <a:ext cx="907184" cy="3793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74986" y="5875823"/>
            <a:ext cx="1332082" cy="3793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3-21 at 08.4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04" y="1759876"/>
            <a:ext cx="6405954" cy="465274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91695" y="4635233"/>
            <a:ext cx="2944223" cy="3793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488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6-03-21 at 08.50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757877"/>
            <a:ext cx="6540500" cy="4699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00113" y="4849674"/>
            <a:ext cx="1443246" cy="5278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68965" y="5801593"/>
            <a:ext cx="1443246" cy="5278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7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6-03-21 at 08.51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32" y="1907917"/>
            <a:ext cx="63881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7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6-03-20 at 19.03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1962963"/>
            <a:ext cx="4870499" cy="44826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7277" y="3616387"/>
            <a:ext cx="1051976" cy="143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9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3-21 at 08.5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732025"/>
            <a:ext cx="6210795" cy="487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1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3-21 at 08.53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2133601"/>
            <a:ext cx="5237384" cy="41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3-21 at 08.07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2056098"/>
            <a:ext cx="6729940" cy="40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60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800718"/>
            <a:ext cx="7345363" cy="3931920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>
                <a:solidFill>
                  <a:srgbClr val="FF0000"/>
                </a:solidFill>
              </a:rPr>
              <a:t>ISE Design Tools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Project Navigator</a:t>
            </a:r>
          </a:p>
          <a:p>
            <a:r>
              <a:rPr lang="en-US" dirty="0" smtClean="0"/>
              <a:t>Create new project with the following options</a:t>
            </a:r>
            <a:endParaRPr lang="en-US" dirty="0"/>
          </a:p>
        </p:txBody>
      </p:sp>
      <p:pic>
        <p:nvPicPr>
          <p:cNvPr id="4" name="Picture 3" descr="Screen Shot 2016-03-21 at 08.58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2828608"/>
            <a:ext cx="5136783" cy="374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7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Hardware Description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Designing schematics wire by wire </a:t>
            </a:r>
            <a:r>
              <a:rPr lang="en-US" dirty="0" smtClean="0"/>
              <a:t>is:</a:t>
            </a:r>
          </a:p>
          <a:p>
            <a:pPr lvl="1"/>
            <a:r>
              <a:rPr lang="en-US" dirty="0" smtClean="0"/>
              <a:t>Hard</a:t>
            </a:r>
          </a:p>
          <a:p>
            <a:pPr lvl="1"/>
            <a:r>
              <a:rPr lang="en-US" dirty="0" smtClean="0"/>
              <a:t>Error</a:t>
            </a:r>
            <a:r>
              <a:rPr lang="en-US" dirty="0"/>
              <a:t>-</a:t>
            </a:r>
            <a:r>
              <a:rPr lang="en-US" dirty="0" smtClean="0"/>
              <a:t>prone</a:t>
            </a:r>
          </a:p>
          <a:p>
            <a:pPr lvl="1"/>
            <a:r>
              <a:rPr lang="en-US" dirty="0" smtClean="0"/>
              <a:t>Gets </a:t>
            </a:r>
            <a:r>
              <a:rPr lang="en-US" dirty="0"/>
              <a:t>more complex as project gets bigger</a:t>
            </a:r>
          </a:p>
          <a:p>
            <a:r>
              <a:rPr lang="en-US" dirty="0" smtClean="0"/>
              <a:t>HDL</a:t>
            </a:r>
          </a:p>
          <a:p>
            <a:pPr lvl="1"/>
            <a:r>
              <a:rPr lang="en-US" dirty="0" smtClean="0"/>
              <a:t>Describe </a:t>
            </a:r>
            <a:r>
              <a:rPr lang="en-US" dirty="0"/>
              <a:t>your circuits as textual </a:t>
            </a:r>
            <a:r>
              <a:rPr lang="en-US" dirty="0" smtClean="0"/>
              <a:t>“code</a:t>
            </a:r>
            <a:r>
              <a:rPr lang="en-US" dirty="0"/>
              <a:t>”, just like </a:t>
            </a:r>
            <a:r>
              <a:rPr lang="en-US" dirty="0" smtClean="0"/>
              <a:t>any programming language</a:t>
            </a:r>
          </a:p>
          <a:p>
            <a:pPr lvl="1"/>
            <a:r>
              <a:rPr lang="en-US" dirty="0" smtClean="0"/>
              <a:t>Divide </a:t>
            </a:r>
            <a:r>
              <a:rPr lang="en-US" dirty="0"/>
              <a:t>larger projects into smaller </a:t>
            </a:r>
            <a:r>
              <a:rPr lang="en-US" dirty="0" smtClean="0">
                <a:solidFill>
                  <a:srgbClr val="FF0000"/>
                </a:solidFill>
              </a:rPr>
              <a:t>modules</a:t>
            </a:r>
          </a:p>
          <a:p>
            <a:pPr lvl="1"/>
            <a:r>
              <a:rPr lang="en-US" dirty="0" smtClean="0"/>
              <a:t>Harder </a:t>
            </a:r>
            <a:r>
              <a:rPr lang="en-US" dirty="0"/>
              <a:t>to visualize, but easier to manage</a:t>
            </a:r>
          </a:p>
        </p:txBody>
      </p:sp>
    </p:spTree>
    <p:extLst>
      <p:ext uri="{BB962C8B-B14F-4D97-AF65-F5344CB8AC3E}">
        <p14:creationId xmlns:p14="http://schemas.microsoft.com/office/powerpoint/2010/main" val="239514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Properties of Xilinx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Design </a:t>
            </a:r>
            <a:r>
              <a:rPr lang="en-US" dirty="0" smtClean="0"/>
              <a:t>modes: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Simulation</a:t>
            </a:r>
          </a:p>
          <a:p>
            <a:r>
              <a:rPr lang="en-US" dirty="0" smtClean="0"/>
              <a:t>Top</a:t>
            </a:r>
          </a:p>
          <a:p>
            <a:pPr lvl="1"/>
            <a:r>
              <a:rPr lang="en-US" dirty="0" smtClean="0"/>
              <a:t>Module hierarchy</a:t>
            </a:r>
          </a:p>
          <a:p>
            <a:r>
              <a:rPr lang="en-US" dirty="0" smtClean="0"/>
              <a:t>Bottom</a:t>
            </a:r>
          </a:p>
          <a:p>
            <a:pPr lvl="1"/>
            <a:r>
              <a:rPr lang="en-US" dirty="0" smtClean="0"/>
              <a:t>Actions with</a:t>
            </a:r>
          </a:p>
          <a:p>
            <a:pPr lvl="1"/>
            <a:r>
              <a:rPr lang="en-US" dirty="0" smtClean="0"/>
              <a:t>Selected </a:t>
            </a:r>
            <a:r>
              <a:rPr lang="en-US" dirty="0"/>
              <a:t>module</a:t>
            </a:r>
            <a:endParaRPr lang="en-US" dirty="0" smtClean="0"/>
          </a:p>
        </p:txBody>
      </p:sp>
      <p:pic>
        <p:nvPicPr>
          <p:cNvPr id="5" name="Picture 4" descr="Screen Shot 2016-03-21 at 09.3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92" y="1886335"/>
            <a:ext cx="3959146" cy="44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Properties of Xilinx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2133601"/>
            <a:ext cx="4216705" cy="39319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can switch </a:t>
            </a:r>
            <a:r>
              <a:rPr lang="en-US" dirty="0" smtClean="0"/>
              <a:t>between </a:t>
            </a:r>
            <a:r>
              <a:rPr lang="en-US" dirty="0" smtClean="0">
                <a:solidFill>
                  <a:srgbClr val="FF0000"/>
                </a:solidFill>
              </a:rPr>
              <a:t>Design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Files</a:t>
            </a:r>
            <a:r>
              <a:rPr lang="en-US" dirty="0"/>
              <a:t> </a:t>
            </a:r>
            <a:r>
              <a:rPr lang="en-US" dirty="0" smtClean="0"/>
              <a:t>views</a:t>
            </a:r>
          </a:p>
          <a:p>
            <a:r>
              <a:rPr lang="en-US" dirty="0" smtClean="0"/>
              <a:t>A </a:t>
            </a:r>
            <a:r>
              <a:rPr lang="en-US" dirty="0"/>
              <a:t>file may belong </a:t>
            </a:r>
            <a:r>
              <a:rPr lang="en-US" dirty="0" smtClean="0"/>
              <a:t>to:</a:t>
            </a:r>
          </a:p>
          <a:p>
            <a:pPr lvl="1"/>
            <a:r>
              <a:rPr lang="en-US" dirty="0" smtClean="0"/>
              <a:t>Implementation only</a:t>
            </a:r>
          </a:p>
          <a:p>
            <a:pPr lvl="2"/>
            <a:r>
              <a:rPr lang="en-US" dirty="0" smtClean="0"/>
              <a:t>files </a:t>
            </a:r>
            <a:r>
              <a:rPr lang="en-US" dirty="0"/>
              <a:t>related with </a:t>
            </a:r>
            <a:r>
              <a:rPr lang="en-US" dirty="0" smtClean="0"/>
              <a:t>FPGA board</a:t>
            </a:r>
          </a:p>
          <a:p>
            <a:pPr lvl="1"/>
            <a:r>
              <a:rPr lang="en-US" dirty="0" smtClean="0"/>
              <a:t>Simulation only</a:t>
            </a:r>
          </a:p>
          <a:p>
            <a:pPr lvl="2"/>
            <a:r>
              <a:rPr lang="en-US" dirty="0" err="1" smtClean="0"/>
              <a:t>Testbenches</a:t>
            </a:r>
            <a:r>
              <a:rPr lang="en-US" dirty="0" smtClean="0"/>
              <a:t>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Both</a:t>
            </a:r>
          </a:p>
          <a:p>
            <a:pPr lvl="2"/>
            <a:r>
              <a:rPr lang="en-US" dirty="0"/>
              <a:t>Y</a:t>
            </a:r>
            <a:r>
              <a:rPr lang="en-US" dirty="0" smtClean="0"/>
              <a:t>our </a:t>
            </a:r>
            <a:r>
              <a:rPr lang="en-US" dirty="0"/>
              <a:t>design</a:t>
            </a:r>
            <a:endParaRPr lang="en-US" dirty="0" smtClean="0"/>
          </a:p>
        </p:txBody>
      </p:sp>
      <p:pic>
        <p:nvPicPr>
          <p:cNvPr id="4" name="Picture 3" descr="Screen Shot 2016-03-21 at 08.58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64" y="1984966"/>
            <a:ext cx="3497817" cy="44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54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Compiling, checking syntax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133601"/>
            <a:ext cx="3476925" cy="39319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Choose desired </a:t>
            </a:r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dependencies will also </a:t>
            </a:r>
            <a:r>
              <a:rPr lang="en-US" dirty="0" smtClean="0"/>
              <a:t>be compiled</a:t>
            </a:r>
          </a:p>
          <a:p>
            <a:pPr lvl="1"/>
            <a:r>
              <a:rPr lang="en-US" dirty="0" smtClean="0"/>
              <a:t>Compiler </a:t>
            </a:r>
            <a:r>
              <a:rPr lang="en-US" dirty="0"/>
              <a:t>output will be shown in the </a:t>
            </a:r>
            <a:r>
              <a:rPr lang="en-US" dirty="0" smtClean="0"/>
              <a:t>bottom</a:t>
            </a:r>
          </a:p>
          <a:p>
            <a:r>
              <a:rPr lang="en-US" dirty="0" smtClean="0"/>
              <a:t>In </a:t>
            </a:r>
            <a:r>
              <a:rPr lang="en-US" dirty="0"/>
              <a:t>implementation </a:t>
            </a:r>
            <a:r>
              <a:rPr lang="en-US" dirty="0" smtClean="0"/>
              <a:t>mode</a:t>
            </a:r>
          </a:p>
          <a:p>
            <a:pPr lvl="1"/>
            <a:r>
              <a:rPr lang="en-US" dirty="0" smtClean="0"/>
              <a:t>Double </a:t>
            </a:r>
            <a:r>
              <a:rPr lang="en-US" dirty="0"/>
              <a:t>click on </a:t>
            </a:r>
            <a:r>
              <a:rPr lang="en-US" dirty="0" smtClean="0">
                <a:solidFill>
                  <a:srgbClr val="FF0000"/>
                </a:solidFill>
              </a:rPr>
              <a:t>Synthesize</a:t>
            </a:r>
          </a:p>
          <a:p>
            <a:r>
              <a:rPr lang="en-US" dirty="0" smtClean="0"/>
              <a:t>OR </a:t>
            </a:r>
            <a:r>
              <a:rPr lang="en-US" dirty="0"/>
              <a:t>in simulation </a:t>
            </a:r>
            <a:r>
              <a:rPr lang="en-US" dirty="0" smtClean="0"/>
              <a:t>mode</a:t>
            </a:r>
          </a:p>
          <a:p>
            <a:pPr lvl="1"/>
            <a:r>
              <a:rPr lang="en-US" dirty="0" smtClean="0"/>
              <a:t>Double </a:t>
            </a:r>
            <a:r>
              <a:rPr lang="en-US" dirty="0"/>
              <a:t>click on </a:t>
            </a:r>
            <a:r>
              <a:rPr lang="en-US" dirty="0">
                <a:solidFill>
                  <a:srgbClr val="FF0000"/>
                </a:solidFill>
              </a:rPr>
              <a:t>Behavioral Check Syntax</a:t>
            </a:r>
          </a:p>
        </p:txBody>
      </p:sp>
      <p:pic>
        <p:nvPicPr>
          <p:cNvPr id="4" name="Picture 3" descr="Screen Shot 2016-03-21 at 09.2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03" y="1824689"/>
            <a:ext cx="3586580" cy="48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9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commands can be used inside simulation source-files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/>
              <a:t>finish,$stop,$monitor,$display</a:t>
            </a:r>
            <a:r>
              <a:rPr lang="en-US" dirty="0"/>
              <a:t>,.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Results </a:t>
            </a:r>
            <a:r>
              <a:rPr lang="en-US" dirty="0"/>
              <a:t>of these are seen on output </a:t>
            </a:r>
            <a:r>
              <a:rPr lang="en-US" dirty="0" smtClean="0"/>
              <a:t>panel</a:t>
            </a:r>
          </a:p>
          <a:p>
            <a:r>
              <a:rPr lang="en-US" dirty="0" smtClean="0"/>
              <a:t>Also</a:t>
            </a:r>
            <a:r>
              <a:rPr lang="en-US" dirty="0"/>
              <a:t>, wire values of any module can be seen in timing diagram panel</a:t>
            </a:r>
          </a:p>
        </p:txBody>
      </p:sp>
    </p:spTree>
    <p:extLst>
      <p:ext uri="{BB962C8B-B14F-4D97-AF65-F5344CB8AC3E}">
        <p14:creationId xmlns:p14="http://schemas.microsoft.com/office/powerpoint/2010/main" val="345709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2133601"/>
            <a:ext cx="3735848" cy="3931920"/>
          </a:xfrm>
        </p:spPr>
        <p:txBody>
          <a:bodyPr/>
          <a:lstStyle/>
          <a:p>
            <a:r>
              <a:rPr lang="en-US" dirty="0"/>
              <a:t>In simulation mode</a:t>
            </a:r>
          </a:p>
          <a:p>
            <a:r>
              <a:rPr lang="en-US" dirty="0"/>
              <a:t>Select </a:t>
            </a:r>
            <a:r>
              <a:rPr lang="en-US" dirty="0" err="1"/>
              <a:t>testbench</a:t>
            </a:r>
            <a:r>
              <a:rPr lang="en-US" dirty="0"/>
              <a:t> module</a:t>
            </a:r>
          </a:p>
          <a:p>
            <a:r>
              <a:rPr lang="en-US" dirty="0"/>
              <a:t>Double click on </a:t>
            </a:r>
            <a:r>
              <a:rPr lang="en-US" dirty="0">
                <a:solidFill>
                  <a:srgbClr val="FF0000"/>
                </a:solidFill>
              </a:rPr>
              <a:t>Simulate Behavioral </a:t>
            </a:r>
            <a:r>
              <a:rPr lang="en-US" dirty="0" smtClean="0">
                <a:solidFill>
                  <a:srgbClr val="FF0000"/>
                </a:solidFill>
              </a:rPr>
              <a:t>Model</a:t>
            </a:r>
          </a:p>
          <a:p>
            <a:pPr lvl="1"/>
            <a:r>
              <a:rPr lang="en-US" dirty="0" smtClean="0"/>
              <a:t>Dependencies </a:t>
            </a:r>
            <a:r>
              <a:rPr lang="en-US" dirty="0"/>
              <a:t>will be </a:t>
            </a:r>
            <a:r>
              <a:rPr lang="en-US" dirty="0" smtClean="0"/>
              <a:t>compiled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ISim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Simulator </a:t>
            </a:r>
            <a:r>
              <a:rPr lang="en-US" dirty="0"/>
              <a:t>will be opened</a:t>
            </a:r>
          </a:p>
        </p:txBody>
      </p:sp>
      <p:pic>
        <p:nvPicPr>
          <p:cNvPr id="4" name="Picture 3" descr="Screen Shot 2016-03-21 at 09.24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03" y="1947979"/>
            <a:ext cx="3233748" cy="43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9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Isim</a:t>
            </a:r>
            <a:r>
              <a:rPr lang="en-US" dirty="0" smtClean="0"/>
              <a:t>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3-21 at 08.58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5" y="1584008"/>
            <a:ext cx="6850678" cy="48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9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Hardware Description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popular </a:t>
            </a:r>
            <a:r>
              <a:rPr lang="en-US" dirty="0" smtClean="0"/>
              <a:t>languages:</a:t>
            </a:r>
          </a:p>
          <a:p>
            <a:pPr lvl="1"/>
            <a:r>
              <a:rPr lang="en-US" dirty="0" smtClean="0"/>
              <a:t>VHDL</a:t>
            </a:r>
          </a:p>
          <a:p>
            <a:pPr lvl="2"/>
            <a:r>
              <a:rPr lang="en-US" dirty="0" smtClean="0"/>
              <a:t>Complex </a:t>
            </a:r>
            <a:r>
              <a:rPr lang="en-US" dirty="0"/>
              <a:t>at initial </a:t>
            </a:r>
            <a:r>
              <a:rPr lang="en-US" dirty="0" smtClean="0"/>
              <a:t>glance</a:t>
            </a:r>
          </a:p>
          <a:p>
            <a:pPr lvl="2"/>
            <a:r>
              <a:rPr lang="en-US" dirty="0" smtClean="0"/>
              <a:t>Provides </a:t>
            </a:r>
            <a:r>
              <a:rPr lang="en-US" dirty="0"/>
              <a:t>better control when synthesizing to physical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Verilog</a:t>
            </a:r>
          </a:p>
          <a:p>
            <a:pPr lvl="1"/>
            <a:r>
              <a:rPr lang="en-US" dirty="0" smtClean="0"/>
              <a:t>Simpler </a:t>
            </a:r>
            <a:r>
              <a:rPr lang="en-US" dirty="0"/>
              <a:t>syntax</a:t>
            </a:r>
          </a:p>
          <a:p>
            <a:pPr lvl="1"/>
            <a:r>
              <a:rPr lang="en-US" dirty="0" smtClean="0"/>
              <a:t>Easier to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35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Modules</a:t>
            </a:r>
          </a:p>
          <a:p>
            <a:r>
              <a:rPr lang="en-US" dirty="0"/>
              <a:t>Modules are the building blocks of Verilog designs</a:t>
            </a:r>
          </a:p>
          <a:p>
            <a:pPr lvl="1"/>
            <a:r>
              <a:rPr lang="en-US" dirty="0" smtClean="0"/>
              <a:t>Inputs</a:t>
            </a:r>
          </a:p>
          <a:p>
            <a:pPr lvl="1"/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Semantics between inputs and outputs</a:t>
            </a:r>
          </a:p>
          <a:p>
            <a:endParaRPr lang="en-US" dirty="0" smtClean="0"/>
          </a:p>
        </p:txBody>
      </p:sp>
      <p:pic>
        <p:nvPicPr>
          <p:cNvPr id="4" name="Picture 3" descr="Screen Shot 2016-03-21 at 08.34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43" y="4432579"/>
            <a:ext cx="4278400" cy="18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0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Testbench</a:t>
            </a:r>
            <a:r>
              <a:rPr lang="en-US" dirty="0" smtClean="0"/>
              <a:t>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HDLs provide you a way to write </a:t>
            </a:r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their inputs and outputs</a:t>
            </a:r>
          </a:p>
          <a:p>
            <a:r>
              <a:rPr lang="en-US" dirty="0" smtClean="0"/>
              <a:t>How to </a:t>
            </a:r>
            <a:r>
              <a:rPr lang="en-US" dirty="0"/>
              <a:t>test it? </a:t>
            </a:r>
            <a:endParaRPr lang="en-US" dirty="0" smtClean="0"/>
          </a:p>
          <a:p>
            <a:pPr lvl="1"/>
            <a:r>
              <a:rPr lang="en-US" dirty="0" smtClean="0"/>
              <a:t>Create </a:t>
            </a:r>
            <a:r>
              <a:rPr lang="en-US" dirty="0"/>
              <a:t>a test-</a:t>
            </a:r>
            <a:r>
              <a:rPr lang="en-US" dirty="0" smtClean="0"/>
              <a:t>module</a:t>
            </a:r>
          </a:p>
          <a:p>
            <a:pPr lvl="2"/>
            <a:r>
              <a:rPr lang="en-US" dirty="0" smtClean="0"/>
              <a:t>instantiates </a:t>
            </a:r>
            <a:r>
              <a:rPr lang="en-US" dirty="0"/>
              <a:t>your own </a:t>
            </a:r>
            <a:r>
              <a:rPr lang="en-US" dirty="0" smtClean="0"/>
              <a:t>module</a:t>
            </a:r>
          </a:p>
          <a:p>
            <a:pPr lvl="2"/>
            <a:r>
              <a:rPr lang="en-US" dirty="0" smtClean="0"/>
              <a:t>writes </a:t>
            </a:r>
            <a:r>
              <a:rPr lang="en-US" dirty="0"/>
              <a:t>to your module's </a:t>
            </a:r>
            <a:r>
              <a:rPr lang="en-US" dirty="0" smtClean="0"/>
              <a:t>inputs</a:t>
            </a:r>
          </a:p>
          <a:p>
            <a:pPr lvl="2"/>
            <a:r>
              <a:rPr lang="en-US" dirty="0" smtClean="0"/>
              <a:t>reads </a:t>
            </a:r>
            <a:r>
              <a:rPr lang="en-US" dirty="0"/>
              <a:t>from your module's </a:t>
            </a:r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Connect </a:t>
            </a:r>
            <a:r>
              <a:rPr lang="en-US" dirty="0"/>
              <a:t>inputs and outputs of the test module to your </a:t>
            </a:r>
            <a:r>
              <a:rPr lang="en-US" dirty="0" smtClean="0"/>
              <a:t>module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the </a:t>
            </a:r>
            <a:r>
              <a:rPr lang="en-US" dirty="0" err="1"/>
              <a:t>testbench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9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Testbench</a:t>
            </a:r>
            <a:r>
              <a:rPr lang="en-US" dirty="0"/>
              <a:t>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Testbench</a:t>
            </a:r>
            <a:r>
              <a:rPr lang="en-US" dirty="0"/>
              <a:t> </a:t>
            </a:r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No inputs, no outputs (as connections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Access </a:t>
            </a:r>
            <a:r>
              <a:rPr lang="en-US" dirty="0"/>
              <a:t>to screen, keyboard,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Access </a:t>
            </a:r>
            <a:r>
              <a:rPr lang="en-US" dirty="0"/>
              <a:t>to tested module instance</a:t>
            </a:r>
          </a:p>
        </p:txBody>
      </p:sp>
      <p:pic>
        <p:nvPicPr>
          <p:cNvPr id="4" name="Picture 3" descr="Screen Shot 2016-03-21 at 08.36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67" y="3958917"/>
            <a:ext cx="3530727" cy="248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14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Testbench</a:t>
            </a:r>
            <a:r>
              <a:rPr lang="en-US" dirty="0"/>
              <a:t>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as plugging a chip to a physical test board which tests various inputs and blinks green light if </a:t>
            </a:r>
            <a:r>
              <a:rPr lang="en-US" dirty="0" smtClean="0"/>
              <a:t>everything is OK.</a:t>
            </a:r>
          </a:p>
          <a:p>
            <a:r>
              <a:rPr lang="en-US" dirty="0" smtClean="0"/>
              <a:t>You </a:t>
            </a:r>
            <a:r>
              <a:rPr lang="en-US" dirty="0"/>
              <a:t>don't have to blink a green </a:t>
            </a:r>
            <a:r>
              <a:rPr lang="en-US" dirty="0" smtClean="0"/>
              <a:t>light:</a:t>
            </a:r>
          </a:p>
          <a:p>
            <a:pPr lvl="1"/>
            <a:r>
              <a:rPr lang="en-US" dirty="0" smtClean="0"/>
              <a:t>HDLs </a:t>
            </a:r>
            <a:r>
              <a:rPr lang="en-US" dirty="0"/>
              <a:t>provide a way to write to </a:t>
            </a:r>
            <a:r>
              <a:rPr lang="en-US" dirty="0" smtClean="0"/>
              <a:t>screen:</a:t>
            </a:r>
          </a:p>
          <a:p>
            <a:pPr marL="579438" lvl="2" indent="0">
              <a:buNone/>
            </a:pPr>
            <a:r>
              <a:rPr lang="en-US" dirty="0" smtClean="0"/>
              <a:t>TEST1 </a:t>
            </a:r>
            <a:r>
              <a:rPr lang="en-US" dirty="0"/>
              <a:t>passed </a:t>
            </a:r>
            <a:endParaRPr lang="en-US" dirty="0" smtClean="0"/>
          </a:p>
          <a:p>
            <a:pPr marL="579438" lvl="2" indent="0">
              <a:buNone/>
            </a:pPr>
            <a:r>
              <a:rPr lang="en-US" dirty="0" smtClean="0"/>
              <a:t>TEST2 </a:t>
            </a:r>
            <a:r>
              <a:rPr lang="en-US" dirty="0"/>
              <a:t>failed </a:t>
            </a:r>
            <a:endParaRPr lang="en-US" dirty="0" smtClean="0"/>
          </a:p>
          <a:p>
            <a:pPr marL="579438" lvl="2" indent="0">
              <a:buNone/>
            </a:pPr>
            <a:r>
              <a:rPr lang="en-US" dirty="0" smtClean="0"/>
              <a:t>TEST3 passed</a:t>
            </a:r>
          </a:p>
          <a:p>
            <a:pPr marL="579438" lvl="2" indent="0">
              <a:buNone/>
            </a:pP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5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Verilog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/>
              <a:t>module </a:t>
            </a:r>
            <a:r>
              <a:rPr lang="en-US" dirty="0" err="1"/>
              <a:t>binary_to_eseg</a:t>
            </a:r>
            <a:r>
              <a:rPr lang="en-US" dirty="0" smtClean="0"/>
              <a:t>(</a:t>
            </a:r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input </a:t>
            </a:r>
            <a:r>
              <a:rPr lang="en-US" dirty="0"/>
              <a:t>A, E input B,</a:t>
            </a:r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 smtClean="0"/>
              <a:t>    input </a:t>
            </a:r>
            <a:r>
              <a:rPr lang="en-US" dirty="0"/>
              <a:t>C,</a:t>
            </a:r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 smtClean="0"/>
              <a:t>    input </a:t>
            </a:r>
            <a:r>
              <a:rPr lang="en-US" dirty="0"/>
              <a:t>D,</a:t>
            </a:r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 smtClean="0"/>
              <a:t>    output </a:t>
            </a:r>
            <a:r>
              <a:rPr lang="en-US" dirty="0" err="1"/>
              <a:t>eSeg</a:t>
            </a:r>
            <a:endParaRPr lang="en-US" dirty="0"/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 smtClean="0"/>
              <a:t>    )</a:t>
            </a:r>
            <a:r>
              <a:rPr lang="en-US" dirty="0"/>
              <a:t>;</a:t>
            </a:r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 smtClean="0"/>
              <a:t>    wire </a:t>
            </a:r>
            <a:r>
              <a:rPr lang="en-US" dirty="0"/>
              <a:t>p1, p2, p3, p4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 smtClean="0"/>
              <a:t>    nand2 </a:t>
            </a:r>
            <a:r>
              <a:rPr lang="en-US" dirty="0"/>
              <a:t>g1(p1, C, ~D);</a:t>
            </a:r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 smtClean="0"/>
              <a:t>    nand2 </a:t>
            </a:r>
            <a:r>
              <a:rPr lang="en-US" dirty="0"/>
              <a:t>g2(p2, A, B);</a:t>
            </a:r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 smtClean="0"/>
              <a:t>    nand2 </a:t>
            </a:r>
            <a:r>
              <a:rPr lang="en-US" dirty="0"/>
              <a:t>g3(p3, ~B, ~D);</a:t>
            </a:r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 smtClean="0"/>
              <a:t>    nand2 </a:t>
            </a:r>
            <a:r>
              <a:rPr lang="en-US" dirty="0"/>
              <a:t>g4(p4, A, C);</a:t>
            </a:r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 smtClean="0"/>
              <a:t>    nand4 </a:t>
            </a:r>
            <a:r>
              <a:rPr lang="en-US" dirty="0"/>
              <a:t>g5(</a:t>
            </a:r>
            <a:r>
              <a:rPr lang="en-US" dirty="0" err="1"/>
              <a:t>eSeg</a:t>
            </a:r>
            <a:r>
              <a:rPr lang="en-US" dirty="0"/>
              <a:t>, p1, p2, p3, p4)</a:t>
            </a:r>
            <a:r>
              <a:rPr lang="en-US" dirty="0" smtClean="0"/>
              <a:t>;</a:t>
            </a:r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endParaRPr lang="en-US" dirty="0"/>
          </a:p>
          <a:p>
            <a:pPr marL="0" indent="0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dirty="0" err="1"/>
              <a:t>endmodule</a:t>
            </a:r>
            <a:endParaRPr lang="en-US" dirty="0"/>
          </a:p>
        </p:txBody>
      </p:sp>
      <p:pic>
        <p:nvPicPr>
          <p:cNvPr id="4" name="Picture 3" descr="Screen Shot 2016-03-21 at 08.4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15" y="1867938"/>
            <a:ext cx="4229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7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Xilinx ISE </a:t>
            </a:r>
            <a:r>
              <a:rPr lang="en-US" dirty="0" err="1"/>
              <a:t>WebPack</a:t>
            </a:r>
            <a:r>
              <a:rPr lang="en-US" dirty="0"/>
              <a:t> (version </a:t>
            </a:r>
            <a:r>
              <a:rPr lang="en-US" dirty="0" smtClean="0"/>
              <a:t>12.4)</a:t>
            </a:r>
          </a:p>
          <a:p>
            <a:pPr lvl="1"/>
            <a:r>
              <a:rPr lang="en-US" dirty="0" smtClean="0"/>
              <a:t>Integrated </a:t>
            </a:r>
            <a:r>
              <a:rPr lang="en-US" dirty="0"/>
              <a:t>Development </a:t>
            </a:r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Editor</a:t>
            </a:r>
            <a:r>
              <a:rPr lang="en-US" dirty="0"/>
              <a:t>, compiler, simulator, FPGA programmer </a:t>
            </a:r>
          </a:p>
          <a:p>
            <a:pPr lvl="1"/>
            <a:r>
              <a:rPr lang="en-US" dirty="0" smtClean="0"/>
              <a:t>Linux </a:t>
            </a:r>
            <a:r>
              <a:rPr lang="en-US" dirty="0"/>
              <a:t>&amp; </a:t>
            </a:r>
            <a:r>
              <a:rPr lang="en-US" dirty="0" smtClean="0"/>
              <a:t>Windows</a:t>
            </a:r>
          </a:p>
          <a:p>
            <a:r>
              <a:rPr lang="en-US" dirty="0" smtClean="0"/>
              <a:t>Free </a:t>
            </a:r>
            <a:r>
              <a:rPr lang="en-US" dirty="0"/>
              <a:t>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Installation </a:t>
            </a:r>
            <a:r>
              <a:rPr lang="en-US" dirty="0"/>
              <a:t>requires free registration and </a:t>
            </a:r>
            <a:r>
              <a:rPr lang="en-US" dirty="0" smtClean="0"/>
              <a:t>obtaining free license.</a:t>
            </a:r>
          </a:p>
          <a:p>
            <a:r>
              <a:rPr lang="en-US" dirty="0" smtClean="0">
                <a:hlinkClick r:id="rId2"/>
              </a:rPr>
              <a:t>www.xilinx.com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We </a:t>
            </a:r>
            <a:r>
              <a:rPr lang="en-US" dirty="0">
                <a:solidFill>
                  <a:srgbClr val="FF0000"/>
                </a:solidFill>
              </a:rPr>
              <a:t>will use Xilinx version 12.4, please don't use other versions</a:t>
            </a:r>
          </a:p>
        </p:txBody>
      </p:sp>
    </p:spTree>
    <p:extLst>
      <p:ext uri="{BB962C8B-B14F-4D97-AF65-F5344CB8AC3E}">
        <p14:creationId xmlns:p14="http://schemas.microsoft.com/office/powerpoint/2010/main" val="219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79</TotalTime>
  <Words>594</Words>
  <Application>Microsoft Macintosh PowerPoint</Application>
  <PresentationFormat>On-screen Show (4:3)</PresentationFormat>
  <Paragraphs>124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Capital</vt:lpstr>
      <vt:lpstr>CENG 232 </vt:lpstr>
      <vt:lpstr> Hardware Description Language</vt:lpstr>
      <vt:lpstr> Hardware Description Language</vt:lpstr>
      <vt:lpstr>Modules</vt:lpstr>
      <vt:lpstr>Testbench Idea</vt:lpstr>
      <vt:lpstr>Testbench Idea</vt:lpstr>
      <vt:lpstr>Testbench Idea</vt:lpstr>
      <vt:lpstr>A Simple Verilog Example </vt:lpstr>
      <vt:lpstr>Tools</vt:lpstr>
      <vt:lpstr>Installation</vt:lpstr>
      <vt:lpstr>Installation (Cont.)</vt:lpstr>
      <vt:lpstr>Installation (Cont.)</vt:lpstr>
      <vt:lpstr>Installation (Cont.)</vt:lpstr>
      <vt:lpstr>Installation (Cont.)</vt:lpstr>
      <vt:lpstr>Installation (Cont.)</vt:lpstr>
      <vt:lpstr>Installation (Cont.)</vt:lpstr>
      <vt:lpstr>Installation (Cont.)</vt:lpstr>
      <vt:lpstr>Installation (Cont.)</vt:lpstr>
      <vt:lpstr>Creating Project</vt:lpstr>
      <vt:lpstr>Basic Properties of Xilinx</vt:lpstr>
      <vt:lpstr>Basic Properties of Xilinx</vt:lpstr>
      <vt:lpstr>Compiling, checking syntax errors</vt:lpstr>
      <vt:lpstr>Simulation</vt:lpstr>
      <vt:lpstr>Simulation (Cont.)</vt:lpstr>
      <vt:lpstr>Isim Simulator</vt:lpstr>
    </vt:vector>
  </TitlesOfParts>
  <Company>metu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232 </dc:title>
  <dc:creator>Ahmet Rifaioglu</dc:creator>
  <cp:lastModifiedBy>Ahmet Rifaioglu</cp:lastModifiedBy>
  <cp:revision>11</cp:revision>
  <dcterms:created xsi:type="dcterms:W3CDTF">2016-03-21T06:28:51Z</dcterms:created>
  <dcterms:modified xsi:type="dcterms:W3CDTF">2016-03-21T07:48:05Z</dcterms:modified>
</cp:coreProperties>
</file>